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724" r:id="rId2"/>
    <p:sldId id="285" r:id="rId3"/>
    <p:sldId id="729" r:id="rId4"/>
    <p:sldId id="277" r:id="rId5"/>
    <p:sldId id="291" r:id="rId6"/>
    <p:sldId id="293" r:id="rId7"/>
    <p:sldId id="728" r:id="rId8"/>
    <p:sldId id="271" r:id="rId9"/>
    <p:sldId id="730" r:id="rId10"/>
    <p:sldId id="289" r:id="rId11"/>
    <p:sldId id="270" r:id="rId12"/>
    <p:sldId id="732" r:id="rId13"/>
    <p:sldId id="733" r:id="rId14"/>
    <p:sldId id="731" r:id="rId15"/>
    <p:sldId id="73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44"/>
  </p:normalViewPr>
  <p:slideViewPr>
    <p:cSldViewPr snapToGrid="0">
      <p:cViewPr varScale="1">
        <p:scale>
          <a:sx n="116" d="100"/>
          <a:sy n="116" d="100"/>
        </p:scale>
        <p:origin x="9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722C8-3A44-CF4E-9B62-69F4663810B0}" type="datetimeFigureOut">
              <a:rPr lang="en-US" smtClean="0"/>
              <a:t>6/13/25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D673F-01DE-A743-9E70-735DC68E1EC3}" type="slidenum">
              <a:rPr lang="en-US" smtClean="0"/>
              <a:t>‹#›</a:t>
            </a:fld>
            <a:endParaRPr lang="en-US"/>
          </a:p>
        </p:txBody>
      </p:sp>
    </p:spTree>
    <p:extLst>
      <p:ext uri="{BB962C8B-B14F-4D97-AF65-F5344CB8AC3E}">
        <p14:creationId xmlns:p14="http://schemas.microsoft.com/office/powerpoint/2010/main" val="771853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C76AD-FBE3-5D60-0C31-ACCC0B13F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0FA07-ABBB-77CD-BF9C-D74A8092393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F3C6993-F4C5-F22C-D9CE-E624573E8821}"/>
              </a:ext>
            </a:extLst>
          </p:cNvPr>
          <p:cNvSpPr>
            <a:spLocks noGrp="1"/>
          </p:cNvSpPr>
          <p:nvPr>
            <p:ph type="body" idx="1"/>
          </p:nvPr>
        </p:nvSpPr>
        <p:spPr/>
        <p:txBody>
          <a:bodyPr/>
          <a:lstStyle/>
          <a:p>
            <a:r>
              <a:rPr lang="en-US" dirty="0"/>
              <a:t>Elm – very cathedral</a:t>
            </a:r>
          </a:p>
          <a:p>
            <a:r>
              <a:rPr lang="en-US" dirty="0"/>
              <a:t>Python — translated to </a:t>
            </a:r>
          </a:p>
        </p:txBody>
      </p:sp>
    </p:spTree>
    <p:extLst>
      <p:ext uri="{BB962C8B-B14F-4D97-AF65-F5344CB8AC3E}">
        <p14:creationId xmlns:p14="http://schemas.microsoft.com/office/powerpoint/2010/main" val="387406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899540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Date Placeholder 3">
            <a:extLst>
              <a:ext uri="{FF2B5EF4-FFF2-40B4-BE49-F238E27FC236}">
                <a16:creationId xmlns:a16="http://schemas.microsoft.com/office/drawing/2014/main" id="{EE12B05A-5BD9-DCC1-6194-34D5255BD799}"/>
              </a:ext>
            </a:extLst>
          </p:cNvPr>
          <p:cNvSpPr>
            <a:spLocks noGrp="1"/>
          </p:cNvSpPr>
          <p:nvPr>
            <p:ph type="dt" sz="half" idx="10"/>
          </p:nvPr>
        </p:nvSpPr>
        <p:spPr>
          <a:xfrm>
            <a:off x="838200" y="6356350"/>
            <a:ext cx="2743200" cy="365125"/>
          </a:xfrm>
        </p:spPr>
        <p:txBody>
          <a:bodyPr/>
          <a:lstStyle/>
          <a:p>
            <a:fld id="{5D2A64DE-480B-420F-9649-4F8E696E08E0}" type="datetime1">
              <a:rPr lang="en-US" smtClean="0"/>
              <a:t>6/13/25</a:t>
            </a:fld>
            <a:endParaRPr lang="en-US"/>
          </a:p>
        </p:txBody>
      </p:sp>
      <p:sp>
        <p:nvSpPr>
          <p:cNvPr id="13" name="Footer Placeholder 4">
            <a:extLst>
              <a:ext uri="{FF2B5EF4-FFF2-40B4-BE49-F238E27FC236}">
                <a16:creationId xmlns:a16="http://schemas.microsoft.com/office/drawing/2014/main" id="{F123B03A-4C67-473C-EC6E-D6B4462FCE6A}"/>
              </a:ext>
            </a:extLst>
          </p:cNvPr>
          <p:cNvSpPr>
            <a:spLocks noGrp="1"/>
          </p:cNvSpPr>
          <p:nvPr>
            <p:ph type="ftr" sz="quarter" idx="11"/>
          </p:nvPr>
        </p:nvSpPr>
        <p:spPr>
          <a:xfrm>
            <a:off x="4038600" y="6356350"/>
            <a:ext cx="4114800" cy="365125"/>
          </a:xfrm>
        </p:spPr>
        <p:txBody>
          <a:bodyPr/>
          <a:lstStyle/>
          <a:p>
            <a:endParaRPr lang="en-US"/>
          </a:p>
        </p:txBody>
      </p:sp>
      <p:sp>
        <p:nvSpPr>
          <p:cNvPr id="14" name="Slide Number Placeholder 5">
            <a:extLst>
              <a:ext uri="{FF2B5EF4-FFF2-40B4-BE49-F238E27FC236}">
                <a16:creationId xmlns:a16="http://schemas.microsoft.com/office/drawing/2014/main" id="{3B40CE31-E956-1292-6818-3E750BF30199}"/>
              </a:ext>
            </a:extLst>
          </p:cNvPr>
          <p:cNvSpPr>
            <a:spLocks noGrp="1"/>
          </p:cNvSpPr>
          <p:nvPr>
            <p:ph type="sldNum" sz="quarter" idx="12"/>
          </p:nvPr>
        </p:nvSpPr>
        <p:spPr>
          <a:xfrm>
            <a:off x="8610600" y="6356350"/>
            <a:ext cx="2743200" cy="365125"/>
          </a:xfrm>
        </p:spPr>
        <p:txBody>
          <a:bodyPr/>
          <a:lstStyle/>
          <a:p>
            <a:fld id="{20F37917-FD3A-4669-9018-DA04BCDD3D75}" type="slidenum">
              <a:rPr lang="en-US" smtClean="0"/>
              <a:t>‹#›</a:t>
            </a:fld>
            <a:endParaRPr lang="en-US"/>
          </a:p>
        </p:txBody>
      </p:sp>
      <p:sp>
        <p:nvSpPr>
          <p:cNvPr id="15" name="Title 1">
            <a:extLst>
              <a:ext uri="{FF2B5EF4-FFF2-40B4-BE49-F238E27FC236}">
                <a16:creationId xmlns:a16="http://schemas.microsoft.com/office/drawing/2014/main" id="{7B8FE0B0-4AAD-48FC-89AD-4EE058AC6EE8}"/>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16" name="Subtitle 2">
            <a:extLst>
              <a:ext uri="{FF2B5EF4-FFF2-40B4-BE49-F238E27FC236}">
                <a16:creationId xmlns:a16="http://schemas.microsoft.com/office/drawing/2014/main" id="{EE141331-0E85-C119-5FDF-DA8E4094DB04}"/>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7" name="Straight Connector 16">
            <a:extLst>
              <a:ext uri="{FF2B5EF4-FFF2-40B4-BE49-F238E27FC236}">
                <a16:creationId xmlns:a16="http://schemas.microsoft.com/office/drawing/2014/main" id="{BB510E88-9152-2D63-A0BC-D778E8633326}"/>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C173E69-7099-8521-BC3C-7AF2158EBF67}"/>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345399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93D25CE-A679-D4CC-388B-DD8ED18FAE50}"/>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20" name="Content Placeholder 2">
            <a:extLst>
              <a:ext uri="{FF2B5EF4-FFF2-40B4-BE49-F238E27FC236}">
                <a16:creationId xmlns:a16="http://schemas.microsoft.com/office/drawing/2014/main" id="{7A461334-A651-026E-8A44-9AB00A3F0EA6}"/>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Date Placeholder 3">
            <a:extLst>
              <a:ext uri="{FF2B5EF4-FFF2-40B4-BE49-F238E27FC236}">
                <a16:creationId xmlns:a16="http://schemas.microsoft.com/office/drawing/2014/main" id="{E3DC1B7B-DF6F-F288-276A-0A55B8314918}"/>
              </a:ext>
            </a:extLst>
          </p:cNvPr>
          <p:cNvSpPr>
            <a:spLocks noGrp="1"/>
          </p:cNvSpPr>
          <p:nvPr>
            <p:ph type="dt" sz="half" idx="10"/>
          </p:nvPr>
        </p:nvSpPr>
        <p:spPr>
          <a:xfrm>
            <a:off x="838200" y="6356350"/>
            <a:ext cx="2743200" cy="365125"/>
          </a:xfrm>
        </p:spPr>
        <p:txBody>
          <a:bodyPr/>
          <a:lstStyle/>
          <a:p>
            <a:fld id="{07C7BFD4-467E-4EDE-93EA-052F5B39A4E5}" type="datetime1">
              <a:rPr lang="en-US" smtClean="0"/>
              <a:t>6/13/25</a:t>
            </a:fld>
            <a:endParaRPr lang="en-US"/>
          </a:p>
        </p:txBody>
      </p:sp>
      <p:sp>
        <p:nvSpPr>
          <p:cNvPr id="22" name="Footer Placeholder 4">
            <a:extLst>
              <a:ext uri="{FF2B5EF4-FFF2-40B4-BE49-F238E27FC236}">
                <a16:creationId xmlns:a16="http://schemas.microsoft.com/office/drawing/2014/main" id="{8FEAB368-F7DB-2AA8-7086-88A4627494AB}"/>
              </a:ext>
            </a:extLst>
          </p:cNvPr>
          <p:cNvSpPr>
            <a:spLocks noGrp="1"/>
          </p:cNvSpPr>
          <p:nvPr>
            <p:ph type="ftr" sz="quarter" idx="11"/>
          </p:nvPr>
        </p:nvSpPr>
        <p:spPr>
          <a:xfrm>
            <a:off x="4038600" y="6356350"/>
            <a:ext cx="4114800" cy="365125"/>
          </a:xfrm>
        </p:spPr>
        <p:txBody>
          <a:bodyPr/>
          <a:lstStyle/>
          <a:p>
            <a:endParaRPr lang="en-US"/>
          </a:p>
        </p:txBody>
      </p:sp>
      <p:sp>
        <p:nvSpPr>
          <p:cNvPr id="23" name="Slide Number Placeholder 5">
            <a:extLst>
              <a:ext uri="{FF2B5EF4-FFF2-40B4-BE49-F238E27FC236}">
                <a16:creationId xmlns:a16="http://schemas.microsoft.com/office/drawing/2014/main" id="{D30A2628-6301-1D59-F912-3E58A9AC4506}"/>
              </a:ext>
            </a:extLst>
          </p:cNvPr>
          <p:cNvSpPr>
            <a:spLocks noGrp="1"/>
          </p:cNvSpPr>
          <p:nvPr>
            <p:ph type="sldNum" sz="quarter" idx="12"/>
          </p:nvPr>
        </p:nvSpPr>
        <p:spPr>
          <a:xfrm>
            <a:off x="8610600" y="6356350"/>
            <a:ext cx="2743200" cy="365125"/>
          </a:xfrm>
        </p:spPr>
        <p:txBody>
          <a:bodyPr/>
          <a:lstStyle/>
          <a:p>
            <a:fld id="{20F37917-FD3A-4669-9018-DA04BCDD3D75}" type="slidenum">
              <a:rPr lang="en-US" smtClean="0"/>
              <a:t>‹#›</a:t>
            </a:fld>
            <a:endParaRPr lang="en-US"/>
          </a:p>
        </p:txBody>
      </p:sp>
      <p:cxnSp>
        <p:nvCxnSpPr>
          <p:cNvPr id="24" name="Straight Connector 23">
            <a:extLst>
              <a:ext uri="{FF2B5EF4-FFF2-40B4-BE49-F238E27FC236}">
                <a16:creationId xmlns:a16="http://schemas.microsoft.com/office/drawing/2014/main" id="{05FDA3AD-E587-BB0E-B889-17D8DD8DA50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31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Date Placeholder 2">
            <a:extLst>
              <a:ext uri="{FF2B5EF4-FFF2-40B4-BE49-F238E27FC236}">
                <a16:creationId xmlns:a16="http://schemas.microsoft.com/office/drawing/2014/main" id="{F9752026-448B-424B-F5A1-0490905DC3B9}"/>
              </a:ext>
            </a:extLst>
          </p:cNvPr>
          <p:cNvSpPr>
            <a:spLocks noGrp="1"/>
          </p:cNvSpPr>
          <p:nvPr>
            <p:ph type="dt" sz="half" idx="10"/>
          </p:nvPr>
        </p:nvSpPr>
        <p:spPr>
          <a:xfrm>
            <a:off x="838200" y="6356350"/>
            <a:ext cx="2743200" cy="365125"/>
          </a:xfrm>
        </p:spPr>
        <p:txBody>
          <a:bodyPr/>
          <a:lstStyle/>
          <a:p>
            <a:fld id="{109E55A0-C911-4F03-82FC-7E5926047D46}" type="datetime1">
              <a:rPr lang="en-US" smtClean="0"/>
              <a:t>6/13/25</a:t>
            </a:fld>
            <a:endParaRPr lang="en-US"/>
          </a:p>
        </p:txBody>
      </p:sp>
      <p:sp>
        <p:nvSpPr>
          <p:cNvPr id="12" name="Footer Placeholder 3">
            <a:extLst>
              <a:ext uri="{FF2B5EF4-FFF2-40B4-BE49-F238E27FC236}">
                <a16:creationId xmlns:a16="http://schemas.microsoft.com/office/drawing/2014/main" id="{173951C7-6162-4BC1-4937-2659E5015415}"/>
              </a:ext>
            </a:extLst>
          </p:cNvPr>
          <p:cNvSpPr>
            <a:spLocks noGrp="1"/>
          </p:cNvSpPr>
          <p:nvPr>
            <p:ph type="ftr" sz="quarter" idx="11"/>
          </p:nvPr>
        </p:nvSpPr>
        <p:spPr>
          <a:xfrm>
            <a:off x="4038600" y="6356350"/>
            <a:ext cx="4114800" cy="365125"/>
          </a:xfrm>
        </p:spPr>
        <p:txBody>
          <a:bodyPr/>
          <a:lstStyle/>
          <a:p>
            <a:endParaRPr lang="en-US"/>
          </a:p>
        </p:txBody>
      </p:sp>
      <p:sp>
        <p:nvSpPr>
          <p:cNvPr id="13" name="Slide Number Placeholder 4">
            <a:extLst>
              <a:ext uri="{FF2B5EF4-FFF2-40B4-BE49-F238E27FC236}">
                <a16:creationId xmlns:a16="http://schemas.microsoft.com/office/drawing/2014/main" id="{3E7C8613-4729-99EF-BA18-80D11D9C1689}"/>
              </a:ext>
            </a:extLst>
          </p:cNvPr>
          <p:cNvSpPr>
            <a:spLocks noGrp="1"/>
          </p:cNvSpPr>
          <p:nvPr>
            <p:ph type="sldNum" sz="quarter" idx="12"/>
          </p:nvPr>
        </p:nvSpPr>
        <p:spPr>
          <a:xfrm>
            <a:off x="8610600" y="6356350"/>
            <a:ext cx="2743200" cy="365125"/>
          </a:xfrm>
        </p:spPr>
        <p:txBody>
          <a:bodyPr/>
          <a:lstStyle/>
          <a:p>
            <a:fld id="{20F37917-FD3A-4669-9018-DA04BCDD3D75}" type="slidenum">
              <a:rPr lang="en-US" smtClean="0"/>
              <a:t>‹#›</a:t>
            </a:fld>
            <a:endParaRPr lang="en-US"/>
          </a:p>
        </p:txBody>
      </p:sp>
      <p:sp>
        <p:nvSpPr>
          <p:cNvPr id="14" name="Title 1">
            <a:extLst>
              <a:ext uri="{FF2B5EF4-FFF2-40B4-BE49-F238E27FC236}">
                <a16:creationId xmlns:a16="http://schemas.microsoft.com/office/drawing/2014/main" id="{2FCA22D2-E4F1-EC02-F3C2-9CB47FCE56F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15" name="Straight Connector 14">
            <a:extLst>
              <a:ext uri="{FF2B5EF4-FFF2-40B4-BE49-F238E27FC236}">
                <a16:creationId xmlns:a16="http://schemas.microsoft.com/office/drawing/2014/main" id="{5AEE6CDE-34B3-2BB7-BE6E-B392EA596B0C}"/>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749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Date Placeholder 1">
            <a:extLst>
              <a:ext uri="{FF2B5EF4-FFF2-40B4-BE49-F238E27FC236}">
                <a16:creationId xmlns:a16="http://schemas.microsoft.com/office/drawing/2014/main" id="{D71D89EE-775B-8CDC-C751-64C5EC753C89}"/>
              </a:ext>
            </a:extLst>
          </p:cNvPr>
          <p:cNvSpPr>
            <a:spLocks noGrp="1"/>
          </p:cNvSpPr>
          <p:nvPr>
            <p:ph type="dt" sz="half" idx="10"/>
          </p:nvPr>
        </p:nvSpPr>
        <p:spPr>
          <a:xfrm>
            <a:off x="838200" y="6356350"/>
            <a:ext cx="2743200" cy="365125"/>
          </a:xfrm>
        </p:spPr>
        <p:txBody>
          <a:bodyPr/>
          <a:lstStyle/>
          <a:p>
            <a:fld id="{2B7B7EE0-7771-4CD5-9B2B-3550753A54A1}" type="datetime1">
              <a:rPr lang="en-US" smtClean="0"/>
              <a:t>6/13/25</a:t>
            </a:fld>
            <a:endParaRPr lang="en-US"/>
          </a:p>
        </p:txBody>
      </p:sp>
      <p:sp>
        <p:nvSpPr>
          <p:cNvPr id="10" name="Footer Placeholder 2">
            <a:extLst>
              <a:ext uri="{FF2B5EF4-FFF2-40B4-BE49-F238E27FC236}">
                <a16:creationId xmlns:a16="http://schemas.microsoft.com/office/drawing/2014/main" id="{FE549C4C-C4BB-ED1A-93F1-BB9D971E7EB7}"/>
              </a:ext>
            </a:extLst>
          </p:cNvPr>
          <p:cNvSpPr>
            <a:spLocks noGrp="1"/>
          </p:cNvSpPr>
          <p:nvPr>
            <p:ph type="ftr" sz="quarter" idx="11"/>
          </p:nvPr>
        </p:nvSpPr>
        <p:spPr>
          <a:xfrm>
            <a:off x="4038600" y="6356350"/>
            <a:ext cx="4114800" cy="365125"/>
          </a:xfrm>
        </p:spPr>
        <p:txBody>
          <a:bodyPr/>
          <a:lstStyle/>
          <a:p>
            <a:endParaRPr lang="en-US"/>
          </a:p>
        </p:txBody>
      </p:sp>
      <p:sp>
        <p:nvSpPr>
          <p:cNvPr id="11" name="Slide Number Placeholder 3">
            <a:extLst>
              <a:ext uri="{FF2B5EF4-FFF2-40B4-BE49-F238E27FC236}">
                <a16:creationId xmlns:a16="http://schemas.microsoft.com/office/drawing/2014/main" id="{DA6F911A-A445-531A-5F0E-7157E648CD2A}"/>
              </a:ext>
            </a:extLst>
          </p:cNvPr>
          <p:cNvSpPr>
            <a:spLocks noGrp="1"/>
          </p:cNvSpPr>
          <p:nvPr>
            <p:ph type="sldNum" sz="quarter" idx="12"/>
          </p:nvPr>
        </p:nvSpPr>
        <p:spPr>
          <a:xfrm>
            <a:off x="8610600" y="6356350"/>
            <a:ext cx="2743200" cy="365125"/>
          </a:xfrm>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60392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6/13/25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16987500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hCimLnIsDA?feature=oembed"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79006-7566-2339-7DA6-405F002E1C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630F2-DF74-D8A1-6441-26282A557C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9C8B2837-E469-F308-BFA8-5D58D9E4E3EE}"/>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Module 6, Lesson 4</a:t>
            </a:r>
            <a:br>
              <a:rPr lang="en-US" altLang="en-US" dirty="0">
                <a:sym typeface="Helvetica Neue" charset="0"/>
              </a:rPr>
            </a:br>
            <a:r>
              <a:rPr lang="en-US" altLang="en-US" dirty="0">
                <a:sym typeface="Helvetica Neue" charset="0"/>
              </a:rPr>
              <a:t>Organizing Humans to Build Software</a:t>
            </a:r>
            <a:endParaRPr lang="en-US" dirty="0"/>
          </a:p>
        </p:txBody>
      </p:sp>
      <p:sp>
        <p:nvSpPr>
          <p:cNvPr id="4" name="Subtitle 3">
            <a:extLst>
              <a:ext uri="{FF2B5EF4-FFF2-40B4-BE49-F238E27FC236}">
                <a16:creationId xmlns:a16="http://schemas.microsoft.com/office/drawing/2014/main" id="{703ACB24-4841-8F1A-89E3-42BA9BC164D9}"/>
              </a:ext>
            </a:extLst>
          </p:cNvPr>
          <p:cNvSpPr>
            <a:spLocks noGrp="1"/>
          </p:cNvSpPr>
          <p:nvPr>
            <p:ph type="subTitle" idx="1"/>
          </p:nvPr>
        </p:nvSpPr>
        <p:spPr/>
        <p:txBody>
          <a:bodyPr/>
          <a:lstStyle/>
          <a:p>
            <a:r>
              <a:rPr lang="en-US" dirty="0"/>
              <a:t>Rob Simmons</a:t>
            </a:r>
          </a:p>
          <a:p>
            <a:r>
              <a:rPr lang="en-US" dirty="0"/>
              <a:t>Khoury College of Computer Sciences</a:t>
            </a:r>
          </a:p>
          <a:p>
            <a:endParaRPr lang="en-US" dirty="0"/>
          </a:p>
        </p:txBody>
      </p:sp>
    </p:spTree>
    <p:extLst>
      <p:ext uri="{BB962C8B-B14F-4D97-AF65-F5344CB8AC3E}">
        <p14:creationId xmlns:p14="http://schemas.microsoft.com/office/powerpoint/2010/main" val="12224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a:xfrm>
            <a:off x="838200" y="18255"/>
            <a:ext cx="10515600" cy="1325563"/>
          </a:xfrm>
        </p:spPr>
        <p:txBody>
          <a:bodyPr>
            <a:normAutofit/>
          </a:bodyPr>
          <a:lstStyle/>
          <a:p>
            <a:r>
              <a:rPr lang="en-US"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idx="1"/>
          </p:nvPr>
        </p:nvSpPr>
        <p:spPr>
          <a:xfrm>
            <a:off x="838200" y="1500160"/>
            <a:ext cx="7887346" cy="4351338"/>
          </a:xfrm>
        </p:spPr>
        <p:txBody>
          <a:bodyPr>
            <a:normAutofit/>
          </a:bodyPr>
          <a:lstStyle/>
          <a:p>
            <a:r>
              <a:rPr lang="en-US" dirty="0"/>
              <a:t>SQLite is an extremely popular database library, in the public domain (copyright is waived)</a:t>
            </a:r>
          </a:p>
          <a:p>
            <a:r>
              <a:rPr lang="en-US" dirty="0"/>
              <a:t>To have legal proof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8563519" y="3675856"/>
            <a:ext cx="2790281" cy="1232072"/>
          </a:xfrm>
          <a:prstGeom prst="rect">
            <a:avLst/>
          </a:prstGeom>
        </p:spPr>
      </p:pic>
    </p:spTree>
    <p:extLst>
      <p:ext uri="{BB962C8B-B14F-4D97-AF65-F5344CB8AC3E}">
        <p14:creationId xmlns:p14="http://schemas.microsoft.com/office/powerpoint/2010/main" val="4140082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p:txBody>
          <a:bodyPr>
            <a:normAutofit/>
          </a:bodyPr>
          <a:lstStyle/>
          <a:p>
            <a:r>
              <a:rPr lang="en-US" dirty="0"/>
              <a:t>Monetize OSS with “open core, closed plugins”</a:t>
            </a:r>
          </a:p>
        </p:txBody>
      </p:sp>
      <p:sp>
        <p:nvSpPr>
          <p:cNvPr id="167" name="Slide Subtitle"/>
          <p:cNvSpPr txBox="1">
            <a:spLocks noGrp="1"/>
          </p:cNvSpPr>
          <p:nvPr>
            <p:ph idx="1"/>
          </p:nvPr>
        </p:nvSpPr>
        <p:spPr/>
        <p:txBody>
          <a:bodyPr/>
          <a:lstStyle/>
          <a:p>
            <a:r>
              <a:rPr lang="en-US" dirty="0"/>
              <a:t>Model: core component of product is open source; plugins for a fee</a:t>
            </a:r>
          </a:p>
          <a:p>
            <a:r>
              <a:rPr lang="en-US" dirty="0"/>
              <a:t>Example: Apache Kafka, a distributed message broker (glue in event-based system)</a:t>
            </a:r>
          </a:p>
          <a:p>
            <a:pPr lvl="1"/>
            <a:r>
              <a:rPr lang="en-US" dirty="0"/>
              <a:t>Product is open source, maintained by </a:t>
            </a:r>
            <a:br>
              <a:rPr lang="en-US" dirty="0"/>
            </a:br>
            <a:r>
              <a:rPr lang="en-US" dirty="0"/>
              <a:t>Apache foundation, supported by a </a:t>
            </a:r>
            <a:br>
              <a:rPr lang="en-US" dirty="0"/>
            </a:br>
            <a:r>
              <a:rPr lang="en-US" dirty="0"/>
              <a:t>company</a:t>
            </a:r>
          </a:p>
          <a:p>
            <a:pPr lvl="1"/>
            <a:r>
              <a:rPr lang="en-US" dirty="0"/>
              <a:t>Confluent provides plugins to connect </a:t>
            </a:r>
            <a:br>
              <a:rPr lang="en-US" dirty="0"/>
            </a:br>
            <a:r>
              <a:rPr lang="en-US" dirty="0"/>
              <a:t>Kafka to different systems out-of-the-box</a:t>
            </a:r>
          </a:p>
        </p:txBody>
      </p:sp>
      <p:sp>
        <p:nvSpPr>
          <p:cNvPr id="16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11</a:t>
            </a:fld>
            <a:endParaRPr kumimoji="0" sz="2400" b="0" i="0" u="none" strike="noStrike" kern="1200" cap="none" spc="0" normalizeH="0" baseline="0" noProof="0">
              <a:ln>
                <a:noFill/>
              </a:ln>
              <a:solidFill>
                <a:srgbClr val="888888"/>
              </a:solidFill>
              <a:effectLst/>
              <a:uLnTx/>
              <a:uFillTx/>
              <a:latin typeface="Calibri"/>
              <a:cs typeface="Calibri"/>
              <a:sym typeface="Calibri"/>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7018548" y="3247120"/>
            <a:ext cx="5199199" cy="3195268"/>
          </a:xfrm>
          <a:prstGeom prst="rect">
            <a:avLst/>
          </a:prstGeom>
          <a:ln w="12700">
            <a:miter lim="400000"/>
          </a:ln>
        </p:spPr>
      </p:pic>
      <p:sp>
        <p:nvSpPr>
          <p:cNvPr id="170" name="[Screenshot: “Apache Kafka vs Confluent”]"/>
          <p:cNvSpPr txBox="1"/>
          <p:nvPr/>
        </p:nvSpPr>
        <p:spPr>
          <a:xfrm>
            <a:off x="7667877" y="6444014"/>
            <a:ext cx="204062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a:t>
            </a:r>
            <a:r>
              <a:rPr kumimoji="0" sz="900" b="0" i="0" u="none" strike="noStrike" kern="1200" cap="none" spc="0" normalizeH="0" baseline="0" noProof="0">
                <a:ln>
                  <a:noFill/>
                </a:ln>
                <a:solidFill>
                  <a:prstClr val="black"/>
                </a:solidFill>
                <a:effectLst/>
                <a:uLnTx/>
                <a:uFillTx/>
                <a:latin typeface="Calibri" panose="020F0502020204030204"/>
                <a:ea typeface="+mn-ea"/>
                <a:cs typeface="+mn-cs"/>
                <a:hlinkClick r:id="rId3"/>
              </a:rPr>
              <a:t>Screenshot: “Apache Kafka vs Confluent”</a:t>
            </a: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8BADD-28F5-9187-69AB-4D2A20BE3C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6C6BD3-992B-F14F-6688-0C6E1C52F113}"/>
              </a:ext>
            </a:extLst>
          </p:cNvPr>
          <p:cNvSpPr>
            <a:spLocks noGrp="1"/>
          </p:cNvSpPr>
          <p:nvPr>
            <p:ph type="title"/>
          </p:nvPr>
        </p:nvSpPr>
        <p:spPr/>
        <p:txBody>
          <a:bodyPr/>
          <a:lstStyle/>
          <a:p>
            <a:r>
              <a:rPr lang="en-US" dirty="0"/>
              <a:t>Find a “Benevolent” Sponsor</a:t>
            </a:r>
          </a:p>
        </p:txBody>
      </p:sp>
      <p:pic>
        <p:nvPicPr>
          <p:cNvPr id="5" name="Picture 4">
            <a:extLst>
              <a:ext uri="{FF2B5EF4-FFF2-40B4-BE49-F238E27FC236}">
                <a16:creationId xmlns:a16="http://schemas.microsoft.com/office/drawing/2014/main" id="{469A7F03-C54E-6C1D-8DD3-0C8CF7E386B9}"/>
              </a:ext>
            </a:extLst>
          </p:cNvPr>
          <p:cNvPicPr>
            <a:picLocks noChangeAspect="1"/>
          </p:cNvPicPr>
          <p:nvPr/>
        </p:nvPicPr>
        <p:blipFill>
          <a:blip r:embed="rId2"/>
          <a:stretch>
            <a:fillRect/>
          </a:stretch>
        </p:blipFill>
        <p:spPr>
          <a:xfrm>
            <a:off x="2767940" y="2075170"/>
            <a:ext cx="7772400" cy="2707659"/>
          </a:xfrm>
          <a:prstGeom prst="rect">
            <a:avLst/>
          </a:prstGeom>
        </p:spPr>
      </p:pic>
    </p:spTree>
    <p:extLst>
      <p:ext uri="{BB962C8B-B14F-4D97-AF65-F5344CB8AC3E}">
        <p14:creationId xmlns:p14="http://schemas.microsoft.com/office/powerpoint/2010/main" val="2149480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9B3DAB-168C-ABA3-0786-B85C6015083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041359-27DE-F505-AB63-0FEDDFD46E2F}"/>
              </a:ext>
            </a:extLst>
          </p:cNvPr>
          <p:cNvSpPr>
            <a:spLocks noGrp="1"/>
          </p:cNvSpPr>
          <p:nvPr>
            <p:ph type="title"/>
          </p:nvPr>
        </p:nvSpPr>
        <p:spPr/>
        <p:txBody>
          <a:bodyPr/>
          <a:lstStyle/>
          <a:p>
            <a:r>
              <a:rPr lang="en-US" dirty="0"/>
              <a:t>Find Lots of Benevolent Sponsors</a:t>
            </a:r>
          </a:p>
        </p:txBody>
      </p:sp>
      <p:pic>
        <p:nvPicPr>
          <p:cNvPr id="5" name="Picture 4">
            <a:extLst>
              <a:ext uri="{FF2B5EF4-FFF2-40B4-BE49-F238E27FC236}">
                <a16:creationId xmlns:a16="http://schemas.microsoft.com/office/drawing/2014/main" id="{6766AD27-2502-2557-E2EC-37131B33A4EC}"/>
              </a:ext>
            </a:extLst>
          </p:cNvPr>
          <p:cNvPicPr>
            <a:picLocks noChangeAspect="1"/>
          </p:cNvPicPr>
          <p:nvPr/>
        </p:nvPicPr>
        <p:blipFill>
          <a:blip r:embed="rId2"/>
          <a:stretch>
            <a:fillRect/>
          </a:stretch>
        </p:blipFill>
        <p:spPr>
          <a:xfrm>
            <a:off x="707572" y="1888177"/>
            <a:ext cx="5206323" cy="3514654"/>
          </a:xfrm>
          <a:prstGeom prst="rect">
            <a:avLst/>
          </a:prstGeom>
        </p:spPr>
      </p:pic>
      <p:pic>
        <p:nvPicPr>
          <p:cNvPr id="6" name="Picture 5">
            <a:extLst>
              <a:ext uri="{FF2B5EF4-FFF2-40B4-BE49-F238E27FC236}">
                <a16:creationId xmlns:a16="http://schemas.microsoft.com/office/drawing/2014/main" id="{1E3481BD-8B75-BB7F-7400-8410D39016BD}"/>
              </a:ext>
            </a:extLst>
          </p:cNvPr>
          <p:cNvPicPr>
            <a:picLocks noChangeAspect="1"/>
          </p:cNvPicPr>
          <p:nvPr/>
        </p:nvPicPr>
        <p:blipFill>
          <a:blip r:embed="rId3"/>
          <a:stretch>
            <a:fillRect/>
          </a:stretch>
        </p:blipFill>
        <p:spPr>
          <a:xfrm>
            <a:off x="6382461" y="2137557"/>
            <a:ext cx="5345412" cy="3686787"/>
          </a:xfrm>
          <a:prstGeom prst="rect">
            <a:avLst/>
          </a:prstGeom>
        </p:spPr>
      </p:pic>
    </p:spTree>
    <p:extLst>
      <p:ext uri="{BB962C8B-B14F-4D97-AF65-F5344CB8AC3E}">
        <p14:creationId xmlns:p14="http://schemas.microsoft.com/office/powerpoint/2010/main" val="1603989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3A42E82-39A9-554A-1F5E-95759F60156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A70E039A-BF95-72D4-A723-4AC41E2A8AF7}"/>
              </a:ext>
            </a:extLst>
          </p:cNvPr>
          <p:cNvSpPr>
            <a:spLocks noGrp="1"/>
          </p:cNvSpPr>
          <p:nvPr>
            <p:ph type="title"/>
          </p:nvPr>
        </p:nvSpPr>
        <p:spPr/>
        <p:txBody>
          <a:bodyPr/>
          <a:lstStyle/>
          <a:p>
            <a:r>
              <a:rPr lang="en-US" dirty="0"/>
              <a:t>Open-source development for hire</a:t>
            </a:r>
          </a:p>
        </p:txBody>
      </p:sp>
      <p:pic>
        <p:nvPicPr>
          <p:cNvPr id="11" name="Picture 10">
            <a:extLst>
              <a:ext uri="{FF2B5EF4-FFF2-40B4-BE49-F238E27FC236}">
                <a16:creationId xmlns:a16="http://schemas.microsoft.com/office/drawing/2014/main" id="{58F5F85D-D227-1A89-4873-17BAD8AE91FD}"/>
              </a:ext>
            </a:extLst>
          </p:cNvPr>
          <p:cNvPicPr>
            <a:picLocks noChangeAspect="1"/>
          </p:cNvPicPr>
          <p:nvPr/>
        </p:nvPicPr>
        <p:blipFill>
          <a:blip r:embed="rId2"/>
          <a:stretch>
            <a:fillRect/>
          </a:stretch>
        </p:blipFill>
        <p:spPr>
          <a:xfrm>
            <a:off x="1693223" y="1672325"/>
            <a:ext cx="4073709" cy="6858000"/>
          </a:xfrm>
          <a:prstGeom prst="rect">
            <a:avLst/>
          </a:prstGeom>
        </p:spPr>
      </p:pic>
    </p:spTree>
    <p:extLst>
      <p:ext uri="{BB962C8B-B14F-4D97-AF65-F5344CB8AC3E}">
        <p14:creationId xmlns:p14="http://schemas.microsoft.com/office/powerpoint/2010/main" val="133411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0F18FB-8F1F-A786-693A-11F334D53C1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2D8C51F-A194-12C3-26E1-1ADEA345C8BA}"/>
              </a:ext>
            </a:extLst>
          </p:cNvPr>
          <p:cNvSpPr>
            <a:spLocks noGrp="1"/>
          </p:cNvSpPr>
          <p:nvPr>
            <p:ph type="title"/>
          </p:nvPr>
        </p:nvSpPr>
        <p:spPr/>
        <p:txBody>
          <a:bodyPr/>
          <a:lstStyle/>
          <a:p>
            <a:r>
              <a:rPr lang="en-US" dirty="0"/>
              <a:t>How do we pay people to build other kinds of software?</a:t>
            </a:r>
          </a:p>
        </p:txBody>
      </p:sp>
      <p:pic>
        <p:nvPicPr>
          <p:cNvPr id="4" name="Picture 3">
            <a:extLst>
              <a:ext uri="{FF2B5EF4-FFF2-40B4-BE49-F238E27FC236}">
                <a16:creationId xmlns:a16="http://schemas.microsoft.com/office/drawing/2014/main" id="{FF6BAF93-1B2C-AE98-80BF-961949EEAAD5}"/>
              </a:ext>
            </a:extLst>
          </p:cNvPr>
          <p:cNvPicPr>
            <a:picLocks noChangeAspect="1"/>
          </p:cNvPicPr>
          <p:nvPr/>
        </p:nvPicPr>
        <p:blipFill>
          <a:blip r:embed="rId2"/>
          <a:stretch>
            <a:fillRect/>
          </a:stretch>
        </p:blipFill>
        <p:spPr>
          <a:xfrm>
            <a:off x="1687285" y="1990637"/>
            <a:ext cx="7772400" cy="3280488"/>
          </a:xfrm>
          <a:prstGeom prst="rect">
            <a:avLst/>
          </a:prstGeom>
        </p:spPr>
      </p:pic>
    </p:spTree>
    <p:extLst>
      <p:ext uri="{BB962C8B-B14F-4D97-AF65-F5344CB8AC3E}">
        <p14:creationId xmlns:p14="http://schemas.microsoft.com/office/powerpoint/2010/main" val="192884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a:xfrm>
            <a:off x="838200" y="18255"/>
            <a:ext cx="10515600" cy="1325563"/>
          </a:xfrm>
        </p:spPr>
        <p:txBody>
          <a:bodyPr>
            <a:normAutofit/>
          </a:bodyPr>
          <a:lstStyle/>
          <a:p>
            <a:r>
              <a:rPr lang="en-US" dirty="0"/>
              <a:t>Top-Down and Bottom-Up Organization</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idx="1"/>
          </p:nvPr>
        </p:nvSpPr>
        <p:spPr>
          <a:xfrm>
            <a:off x="838200" y="1500188"/>
            <a:ext cx="5455722" cy="4351337"/>
          </a:xfrm>
        </p:spPr>
        <p:txBody>
          <a:bodyPr>
            <a:normAutofit/>
          </a:bodyPr>
          <a:lstStyle/>
          <a:p>
            <a:pPr marL="0" indent="0">
              <a:buNone/>
            </a:pPr>
            <a:r>
              <a:rPr lang="en-US" dirty="0"/>
              <a:t>Eric S Raymond’s 1997 essay compares software development methodologies as a “cathedral” or “bazaar”</a:t>
            </a:r>
          </a:p>
          <a:p>
            <a:r>
              <a:rPr lang="en-US" dirty="0"/>
              <a:t>Many “free software” projects are designed top-down</a:t>
            </a:r>
          </a:p>
          <a:p>
            <a:r>
              <a:rPr lang="en-US" dirty="0"/>
              <a:t>Prototypical “bazaar” example was Linux development, bottom-up and over the internet</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7315200" y="1485735"/>
            <a:ext cx="4622822" cy="5245590"/>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C7CC6-5B4E-16C5-CE95-355166709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8ABC4A-02C2-7781-EF54-F50CFE234EB5}"/>
              </a:ext>
            </a:extLst>
          </p:cNvPr>
          <p:cNvSpPr>
            <a:spLocks noGrp="1"/>
          </p:cNvSpPr>
          <p:nvPr>
            <p:ph type="title"/>
          </p:nvPr>
        </p:nvSpPr>
        <p:spPr/>
        <p:txBody>
          <a:bodyPr>
            <a:normAutofit/>
          </a:bodyPr>
          <a:lstStyle/>
          <a:p>
            <a:r>
              <a:rPr lang="en-US" dirty="0"/>
              <a:t>Top-Down and Bottom-Up Organization</a:t>
            </a:r>
          </a:p>
        </p:txBody>
      </p:sp>
      <p:sp>
        <p:nvSpPr>
          <p:cNvPr id="3" name="TextBox 2">
            <a:extLst>
              <a:ext uri="{FF2B5EF4-FFF2-40B4-BE49-F238E27FC236}">
                <a16:creationId xmlns:a16="http://schemas.microsoft.com/office/drawing/2014/main" id="{3E389F9F-37F3-54C0-04DB-1ABF8E58CDED}"/>
              </a:ext>
            </a:extLst>
          </p:cNvPr>
          <p:cNvSpPr txBox="1"/>
          <p:nvPr/>
        </p:nvSpPr>
        <p:spPr>
          <a:xfrm>
            <a:off x="1698171" y="7362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091434F1-051C-4AF8-7C74-CD806F74D464}"/>
              </a:ext>
            </a:extLst>
          </p:cNvPr>
          <p:cNvPicPr>
            <a:picLocks noChangeAspect="1"/>
          </p:cNvPicPr>
          <p:nvPr/>
        </p:nvPicPr>
        <p:blipFill>
          <a:blip r:embed="rId3"/>
          <a:stretch>
            <a:fillRect/>
          </a:stretch>
        </p:blipFill>
        <p:spPr>
          <a:xfrm>
            <a:off x="8407729" y="1729500"/>
            <a:ext cx="3459348" cy="910656"/>
          </a:xfrm>
          <a:prstGeom prst="rect">
            <a:avLst/>
          </a:prstGeom>
        </p:spPr>
      </p:pic>
      <p:pic>
        <p:nvPicPr>
          <p:cNvPr id="7" name="Picture 6">
            <a:extLst>
              <a:ext uri="{FF2B5EF4-FFF2-40B4-BE49-F238E27FC236}">
                <a16:creationId xmlns:a16="http://schemas.microsoft.com/office/drawing/2014/main" id="{086A5E67-F429-96EA-9C16-F2019B69B6A3}"/>
              </a:ext>
            </a:extLst>
          </p:cNvPr>
          <p:cNvPicPr>
            <a:picLocks noChangeAspect="1"/>
          </p:cNvPicPr>
          <p:nvPr/>
        </p:nvPicPr>
        <p:blipFill>
          <a:blip r:embed="rId4"/>
          <a:stretch>
            <a:fillRect/>
          </a:stretch>
        </p:blipFill>
        <p:spPr>
          <a:xfrm>
            <a:off x="479301" y="1729500"/>
            <a:ext cx="2431226" cy="2352799"/>
          </a:xfrm>
          <a:prstGeom prst="rect">
            <a:avLst/>
          </a:prstGeom>
        </p:spPr>
      </p:pic>
      <p:pic>
        <p:nvPicPr>
          <p:cNvPr id="8" name="Picture 7">
            <a:extLst>
              <a:ext uri="{FF2B5EF4-FFF2-40B4-BE49-F238E27FC236}">
                <a16:creationId xmlns:a16="http://schemas.microsoft.com/office/drawing/2014/main" id="{51BED2C4-AA14-26D6-EF99-FAF4C60F8911}"/>
              </a:ext>
            </a:extLst>
          </p:cNvPr>
          <p:cNvPicPr>
            <a:picLocks noChangeAspect="1"/>
          </p:cNvPicPr>
          <p:nvPr/>
        </p:nvPicPr>
        <p:blipFill>
          <a:blip r:embed="rId5"/>
          <a:stretch>
            <a:fillRect/>
          </a:stretch>
        </p:blipFill>
        <p:spPr>
          <a:xfrm>
            <a:off x="4216771" y="1894547"/>
            <a:ext cx="3276600" cy="1028700"/>
          </a:xfrm>
          <a:prstGeom prst="rect">
            <a:avLst/>
          </a:prstGeom>
        </p:spPr>
      </p:pic>
      <p:pic>
        <p:nvPicPr>
          <p:cNvPr id="9" name="Picture 8">
            <a:extLst>
              <a:ext uri="{FF2B5EF4-FFF2-40B4-BE49-F238E27FC236}">
                <a16:creationId xmlns:a16="http://schemas.microsoft.com/office/drawing/2014/main" id="{F9AB3556-5635-FF53-0BD1-94FC41F97D6D}"/>
              </a:ext>
            </a:extLst>
          </p:cNvPr>
          <p:cNvPicPr>
            <a:picLocks noChangeAspect="1"/>
          </p:cNvPicPr>
          <p:nvPr/>
        </p:nvPicPr>
        <p:blipFill>
          <a:blip r:embed="rId6"/>
          <a:stretch>
            <a:fillRect/>
          </a:stretch>
        </p:blipFill>
        <p:spPr>
          <a:xfrm>
            <a:off x="3017405" y="3206337"/>
            <a:ext cx="6540133" cy="3633407"/>
          </a:xfrm>
          <a:prstGeom prst="rect">
            <a:avLst/>
          </a:prstGeom>
        </p:spPr>
      </p:pic>
    </p:spTree>
    <p:extLst>
      <p:ext uri="{BB962C8B-B14F-4D97-AF65-F5344CB8AC3E}">
        <p14:creationId xmlns:p14="http://schemas.microsoft.com/office/powerpoint/2010/main" val="28998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xfrm>
            <a:off x="838200" y="18255"/>
            <a:ext cx="10515600" cy="1325563"/>
          </a:xfrm>
        </p:spPr>
        <p:txBody>
          <a:bodyPr>
            <a:normAutofit/>
          </a:bodyPr>
          <a:lstStyle/>
          <a:p>
            <a:r>
              <a:rPr lang="en-US" dirty="0"/>
              <a:t>Successful OSS have strong communities</a:t>
            </a:r>
          </a:p>
        </p:txBody>
      </p:sp>
      <p:sp>
        <p:nvSpPr>
          <p:cNvPr id="213" name="Slide Subtitle"/>
          <p:cNvSpPr txBox="1">
            <a:spLocks noGrp="1"/>
          </p:cNvSpPr>
          <p:nvPr>
            <p:ph idx="1"/>
          </p:nvPr>
        </p:nvSpPr>
        <p:spPr>
          <a:xfrm>
            <a:off x="838200" y="1500160"/>
            <a:ext cx="7887346" cy="4351338"/>
          </a:xfrm>
        </p:spPr>
        <p:txBody>
          <a:bodyPr>
            <a:normAutofit/>
          </a:bodyPr>
          <a:lstStyle/>
          <a:p>
            <a:r>
              <a:rPr lang="en-US" dirty="0"/>
              <a:t>OS projects thrive when community surrounding them contributes to push the project forward</a:t>
            </a:r>
          </a:p>
          <a:p>
            <a:r>
              <a:rPr lang="en-US" dirty="0"/>
              <a:t>Communities form around collective ownership (even if it’s only perceived)</a:t>
            </a:r>
          </a:p>
          <a:p>
            <a:r>
              <a:rPr lang="en-US" dirty="0"/>
              <a:t>Contributors bring more than code: also documentation, support, and outreach</a:t>
            </a:r>
          </a:p>
          <a:p>
            <a:r>
              <a:rPr lang="en-US" dirty="0"/>
              <a:t>Community/ownership models:</a:t>
            </a:r>
          </a:p>
          <a:p>
            <a:pPr lvl="1"/>
            <a:r>
              <a:rPr lang="en-US" dirty="0"/>
              <a:t>Corporate owner, community outreach/involvement (MySQL, MongoDB)</a:t>
            </a:r>
          </a:p>
          <a:p>
            <a:pPr lvl="1"/>
            <a:r>
              <a:rPr lang="en-US" dirty="0"/>
              <a:t>Foundation owner, corporate sponsors (GNU, Linux)</a:t>
            </a:r>
          </a:p>
        </p:txBody>
      </p:sp>
      <p:sp>
        <p:nvSpPr>
          <p:cNvPr id="214" name="Slide Number"/>
          <p:cNvSpPr txBox="1">
            <a:spLocks noGrp="1"/>
          </p:cNvSpPr>
          <p:nvPr>
            <p:ph type="sldNum" sz="quarter" idx="4294967295"/>
          </p:nvPr>
        </p:nvSpPr>
        <p:spPr>
          <a:xfrm>
            <a:off x="11687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4</a:t>
            </a:fld>
            <a:endParaRPr kumimoji="0" sz="2400" b="0" i="0" u="none" strike="noStrike" kern="1200" cap="none" spc="0" normalizeH="0" baseline="0" noProof="0">
              <a:ln>
                <a:noFill/>
              </a:ln>
              <a:solidFill>
                <a:srgbClr val="888888"/>
              </a:solidFill>
              <a:effectLst/>
              <a:uLnTx/>
              <a:uFillTx/>
              <a:latin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a:xfrm>
            <a:off x="838200" y="18255"/>
            <a:ext cx="10515600" cy="1325563"/>
          </a:xfrm>
        </p:spPr>
        <p:txBody>
          <a:bodyPr>
            <a:normAutofit/>
          </a:bodyPr>
          <a:lstStyle/>
          <a:p>
            <a:r>
              <a:rPr lang="en-US" dirty="0"/>
              <a:t>Other philosophies are expressed in some licenses</a:t>
            </a:r>
          </a:p>
        </p:txBody>
      </p:sp>
      <p:sp>
        <p:nvSpPr>
          <p:cNvPr id="5" name="Content Placeholder 4">
            <a:extLst>
              <a:ext uri="{FF2B5EF4-FFF2-40B4-BE49-F238E27FC236}">
                <a16:creationId xmlns:a16="http://schemas.microsoft.com/office/drawing/2014/main" id="{44B7CF66-A7AD-0C4B-CD33-235F9FB869F3}"/>
              </a:ext>
            </a:extLst>
          </p:cNvPr>
          <p:cNvSpPr>
            <a:spLocks noGrp="1"/>
          </p:cNvSpPr>
          <p:nvPr>
            <p:ph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1457031" y="1042936"/>
            <a:ext cx="9453605" cy="5341287"/>
          </a:xfrm>
          <a:prstGeom prst="rect">
            <a:avLst/>
          </a:prstGeom>
        </p:spPr>
      </p:pic>
    </p:spTree>
    <p:extLst>
      <p:ext uri="{BB962C8B-B14F-4D97-AF65-F5344CB8AC3E}">
        <p14:creationId xmlns:p14="http://schemas.microsoft.com/office/powerpoint/2010/main" val="29370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a:xfrm>
            <a:off x="838200" y="18255"/>
            <a:ext cx="10515600" cy="1325563"/>
          </a:xfrm>
        </p:spPr>
        <p:txBody>
          <a:bodyPr>
            <a:normAutofit/>
          </a:bodyPr>
          <a:lstStyle/>
          <a:p>
            <a:r>
              <a:rPr lang="en-US" dirty="0"/>
              <a:t>OSS and </a:t>
            </a:r>
            <a:r>
              <a:rPr lang="en-US" dirty="0" err="1"/>
              <a:t>JSLint</a:t>
            </a:r>
            <a:r>
              <a:rPr lang="en-US" dirty="0"/>
              <a:t> </a:t>
            </a:r>
            <a:r>
              <a:rPr lang="en-US" dirty="0">
                <a:sym typeface="Wingdings" panose="05000000000000000000" pitchFamily="2" charset="2"/>
              </a:rPr>
              <a:t> </a:t>
            </a:r>
            <a:r>
              <a:rPr lang="en-US" dirty="0" err="1">
                <a:sym typeface="Wingdings" panose="05000000000000000000" pitchFamily="2" charset="2"/>
              </a:rPr>
              <a:t>ESLint</a:t>
            </a:r>
            <a:endParaRPr lang="en-US" dirty="0"/>
          </a:p>
        </p:txBody>
      </p:sp>
      <p:sp>
        <p:nvSpPr>
          <p:cNvPr id="3" name="Text Placeholder 2">
            <a:extLst>
              <a:ext uri="{FF2B5EF4-FFF2-40B4-BE49-F238E27FC236}">
                <a16:creationId xmlns:a16="http://schemas.microsoft.com/office/drawing/2014/main" id="{DAD80331-48C6-0FF7-8939-1F9A78064231}"/>
              </a:ext>
            </a:extLst>
          </p:cNvPr>
          <p:cNvSpPr>
            <a:spLocks noGrp="1"/>
          </p:cNvSpPr>
          <p:nvPr>
            <p:ph idx="1"/>
          </p:nvPr>
        </p:nvSpPr>
        <p:spPr>
          <a:xfrm>
            <a:off x="838200" y="1500160"/>
            <a:ext cx="7887346" cy="4351338"/>
          </a:xfrm>
        </p:spPr>
        <p:txBody>
          <a:bodyPr>
            <a:normAutofit fontScale="85000" lnSpcReduction="20000"/>
          </a:bodyPr>
          <a:lstStyle/>
          <a:p>
            <a:r>
              <a:rPr lang="en-US" dirty="0" err="1"/>
              <a:t>JSLint</a:t>
            </a:r>
            <a:r>
              <a:rPr lang="en-US" dirty="0"/>
              <a:t> was written by Douglas Crockford for checking if JavaScript source code complies with coding rules (2002)</a:t>
            </a:r>
          </a:p>
          <a:p>
            <a:pPr lvl="1"/>
            <a:r>
              <a:rPr lang="en-US" dirty="0"/>
              <a:t>Original License: MIT with modification</a:t>
            </a:r>
          </a:p>
          <a:p>
            <a:pPr lvl="1"/>
            <a:r>
              <a:rPr lang="en-US" dirty="0"/>
              <a:t>Changed to FSF / OSI approved “</a:t>
            </a:r>
            <a:r>
              <a:rPr lang="en-US" dirty="0" err="1"/>
              <a:t>Unlicense</a:t>
            </a:r>
            <a:r>
              <a:rPr lang="en-US" dirty="0"/>
              <a:t>” license (public domain) – 2021</a:t>
            </a:r>
          </a:p>
          <a:p>
            <a:r>
              <a:rPr lang="en-US" dirty="0"/>
              <a:t>Anton Kovalyov forked it to create </a:t>
            </a:r>
            <a:r>
              <a:rPr lang="en-US" dirty="0" err="1"/>
              <a:t>JSHint</a:t>
            </a:r>
            <a:r>
              <a:rPr lang="en-US" dirty="0"/>
              <a:t> (2011)</a:t>
            </a:r>
          </a:p>
          <a:p>
            <a:r>
              <a:rPr lang="en-US" dirty="0"/>
              <a:t>Nicholas C. Zakas created </a:t>
            </a:r>
            <a:r>
              <a:rPr lang="en-US" dirty="0" err="1"/>
              <a:t>ESLint</a:t>
            </a:r>
            <a:r>
              <a:rPr lang="en-US" dirty="0"/>
              <a:t> (2013), where all rules are configurable, and additional rules can be defined or loaded at run-time (Zakas worked on </a:t>
            </a:r>
            <a:r>
              <a:rPr lang="en-US" dirty="0" err="1"/>
              <a:t>JSHint</a:t>
            </a:r>
            <a:r>
              <a:rPr lang="en-US" dirty="0"/>
              <a:t> project)</a:t>
            </a:r>
          </a:p>
          <a:p>
            <a:r>
              <a:rPr lang="en-US" dirty="0"/>
              <a:t>Palantir developed </a:t>
            </a:r>
            <a:r>
              <a:rPr lang="en-US" dirty="0" err="1"/>
              <a:t>TSLint</a:t>
            </a:r>
            <a:r>
              <a:rPr lang="en-US" dirty="0"/>
              <a:t> (2013) which was later deprecated</a:t>
            </a:r>
          </a:p>
          <a:p>
            <a:r>
              <a:rPr lang="en-US" dirty="0"/>
              <a:t>Marat Dulin created JSCS (2014). In 2016, the JSCS Team joined the </a:t>
            </a:r>
            <a:r>
              <a:rPr lang="en-US" dirty="0" err="1"/>
              <a:t>ESLint</a:t>
            </a:r>
            <a:r>
              <a:rPr lang="en-US" dirty="0"/>
              <a:t> project and has since discontinued maintenance of the JSCS tool.</a:t>
            </a:r>
          </a:p>
          <a:p>
            <a:r>
              <a:rPr lang="en-US" dirty="0"/>
              <a:t>OSS development methodology lives on …</a:t>
            </a:r>
          </a:p>
        </p:txBody>
      </p:sp>
    </p:spTree>
    <p:extLst>
      <p:ext uri="{BB962C8B-B14F-4D97-AF65-F5344CB8AC3E}">
        <p14:creationId xmlns:p14="http://schemas.microsoft.com/office/powerpoint/2010/main" val="414460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47BB4-7B7D-72A5-948C-E0F0AA0992AA}"/>
              </a:ext>
            </a:extLst>
          </p:cNvPr>
          <p:cNvSpPr>
            <a:spLocks noGrp="1"/>
          </p:cNvSpPr>
          <p:nvPr>
            <p:ph type="title"/>
          </p:nvPr>
        </p:nvSpPr>
        <p:spPr/>
        <p:txBody>
          <a:bodyPr/>
          <a:lstStyle/>
          <a:p>
            <a:r>
              <a:rPr lang="en-US" dirty="0"/>
              <a:t>Open Source Software Creates Value</a:t>
            </a:r>
          </a:p>
        </p:txBody>
      </p:sp>
      <p:sp>
        <p:nvSpPr>
          <p:cNvPr id="3" name="Content Placeholder 2">
            <a:extLst>
              <a:ext uri="{FF2B5EF4-FFF2-40B4-BE49-F238E27FC236}">
                <a16:creationId xmlns:a16="http://schemas.microsoft.com/office/drawing/2014/main" id="{1B4BF173-9B95-CBA1-F9D8-74771702C505}"/>
              </a:ext>
            </a:extLst>
          </p:cNvPr>
          <p:cNvSpPr>
            <a:spLocks noGrp="1"/>
          </p:cNvSpPr>
          <p:nvPr>
            <p:ph idx="1"/>
          </p:nvPr>
        </p:nvSpPr>
        <p:spPr/>
        <p:txBody>
          <a:bodyPr/>
          <a:lstStyle/>
          <a:p>
            <a:r>
              <a:rPr lang="en-US" dirty="0"/>
              <a:t>…who gets to profit off of that value?</a:t>
            </a:r>
          </a:p>
          <a:p>
            <a:r>
              <a:rPr lang="en-US" dirty="0"/>
              <a:t>…how does everyone else live?</a:t>
            </a:r>
          </a:p>
        </p:txBody>
      </p:sp>
      <p:sp>
        <p:nvSpPr>
          <p:cNvPr id="4" name="Slide Number Placeholder 3">
            <a:extLst>
              <a:ext uri="{FF2B5EF4-FFF2-40B4-BE49-F238E27FC236}">
                <a16:creationId xmlns:a16="http://schemas.microsoft.com/office/drawing/2014/main" id="{3666ADE8-7535-AFE5-B2A5-9CFD08B1FB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Image" descr="Image">
            <a:extLst>
              <a:ext uri="{FF2B5EF4-FFF2-40B4-BE49-F238E27FC236}">
                <a16:creationId xmlns:a16="http://schemas.microsoft.com/office/drawing/2014/main" id="{EC208B32-3FE1-35F6-0296-AE2A4F20C885}"/>
              </a:ext>
            </a:extLst>
          </p:cNvPr>
          <p:cNvPicPr>
            <a:picLocks noChangeAspect="1"/>
          </p:cNvPicPr>
          <p:nvPr/>
        </p:nvPicPr>
        <p:blipFill>
          <a:blip r:embed="rId2"/>
          <a:stretch>
            <a:fillRect/>
          </a:stretch>
        </p:blipFill>
        <p:spPr>
          <a:xfrm>
            <a:off x="6879859" y="1624358"/>
            <a:ext cx="3807933" cy="4836570"/>
          </a:xfrm>
          <a:prstGeom prst="rect">
            <a:avLst/>
          </a:prstGeom>
          <a:ln w="12700">
            <a:miter lim="400000"/>
          </a:ln>
        </p:spPr>
      </p:pic>
    </p:spTree>
    <p:extLst>
      <p:ext uri="{BB962C8B-B14F-4D97-AF65-F5344CB8AC3E}">
        <p14:creationId xmlns:p14="http://schemas.microsoft.com/office/powerpoint/2010/main" val="301519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xfrm>
            <a:off x="838200" y="18255"/>
            <a:ext cx="10515600" cy="1325563"/>
          </a:xfrm>
        </p:spPr>
        <p:txBody>
          <a:bodyPr>
            <a:normAutofit/>
          </a:bodyPr>
          <a:lstStyle/>
          <a:p>
            <a:r>
              <a:rPr lang="en-US" dirty="0"/>
              <a:t>“Open Source as a Utility” is a common model</a:t>
            </a:r>
          </a:p>
        </p:txBody>
      </p:sp>
      <p:sp>
        <p:nvSpPr>
          <p:cNvPr id="173" name="Slide Subtitle"/>
          <p:cNvSpPr txBox="1">
            <a:spLocks noGrp="1"/>
          </p:cNvSpPr>
          <p:nvPr>
            <p:ph idx="1"/>
          </p:nvPr>
        </p:nvSpPr>
        <p:spPr>
          <a:xfrm>
            <a:off x="838200" y="1500160"/>
            <a:ext cx="7887346" cy="4351338"/>
          </a:xfrm>
        </p:spPr>
        <p:txBody>
          <a:bodyPr/>
          <a:lstStyle/>
          <a:p>
            <a:r>
              <a:rPr lang="en-US" dirty="0"/>
              <a:t>The largest, most successful open source projects implement utility infrastructure:</a:t>
            </a:r>
          </a:p>
          <a:p>
            <a:pPr lvl="1"/>
            <a:r>
              <a:rPr lang="en-US" dirty="0"/>
              <a:t>Operating systems, web servers, logging libraries, programming languages</a:t>
            </a:r>
          </a:p>
          <a:p>
            <a:pPr lvl="1"/>
            <a:r>
              <a:rPr lang="en-US" dirty="0"/>
              <a:t>Business model: build and sell products and services using those utilities, contribute improvements back to the ecosystem</a:t>
            </a:r>
          </a:p>
          <a:p>
            <a:pPr lvl="2"/>
            <a:r>
              <a:rPr lang="en-US" dirty="0"/>
              <a:t>Linux, Kubernetes, React, etc.</a:t>
            </a:r>
          </a:p>
          <a:p>
            <a:pPr lvl="1"/>
            <a:r>
              <a:rPr lang="en-US" dirty="0"/>
              <a:t>Many companies provide specialized distributions of these open source infrastructure and specialized tools to improve them; support upstream project</a:t>
            </a:r>
          </a:p>
        </p:txBody>
      </p:sp>
      <p:sp>
        <p:nvSpPr>
          <p:cNvPr id="174" name="Slide Number"/>
          <p:cNvSpPr txBox="1">
            <a:spLocks noGrp="1"/>
          </p:cNvSpPr>
          <p:nvPr>
            <p:ph type="sldNum" sz="quarter" idx="4294967295"/>
          </p:nvPr>
        </p:nvSpPr>
        <p:spPr>
          <a:xfrm>
            <a:off x="11687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lang="en-US" sz="2400" b="0" i="0" u="none" strike="noStrike" kern="120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8</a:t>
            </a:fld>
            <a:endParaRPr kumimoji="0" sz="2400" b="0" i="0" u="none" strike="noStrike" kern="1200" cap="none" spc="0" normalizeH="0" baseline="0" noProof="0">
              <a:ln>
                <a:noFill/>
              </a:ln>
              <a:solidFill>
                <a:srgbClr val="888888"/>
              </a:solidFill>
              <a:effectLst/>
              <a:uLnTx/>
              <a:uFillTx/>
              <a:latin typeface="Calibri"/>
              <a:cs typeface="Calibri"/>
              <a:sym typeface="Calibri"/>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340" y="5580645"/>
            <a:ext cx="4936371" cy="1167248"/>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8936" y="3356525"/>
            <a:ext cx="2468239" cy="2468239"/>
          </a:xfrm>
          <a:prstGeom prst="rect">
            <a:avLst/>
          </a:prstGeom>
          <a:ln w="12700">
            <a:miter lim="400000"/>
          </a:ln>
        </p:spPr>
      </p:pic>
      <p:pic>
        <p:nvPicPr>
          <p:cNvPr id="4" name="Picture 3">
            <a:extLst>
              <a:ext uri="{FF2B5EF4-FFF2-40B4-BE49-F238E27FC236}">
                <a16:creationId xmlns:a16="http://schemas.microsoft.com/office/drawing/2014/main" id="{2308290F-05F4-8469-4E10-0F1E43F8F917}"/>
              </a:ext>
            </a:extLst>
          </p:cNvPr>
          <p:cNvPicPr>
            <a:picLocks noChangeAspect="1"/>
          </p:cNvPicPr>
          <p:nvPr/>
        </p:nvPicPr>
        <p:blipFill>
          <a:blip r:embed="rId5"/>
          <a:stretch>
            <a:fillRect/>
          </a:stretch>
        </p:blipFill>
        <p:spPr>
          <a:xfrm>
            <a:off x="6259606" y="5801055"/>
            <a:ext cx="5854700" cy="876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5B6F7-449E-45D8-DF3A-A02B31A1CFED}"/>
              </a:ext>
            </a:extLst>
          </p:cNvPr>
          <p:cNvSpPr>
            <a:spLocks noGrp="1"/>
          </p:cNvSpPr>
          <p:nvPr>
            <p:ph type="title"/>
          </p:nvPr>
        </p:nvSpPr>
        <p:spPr/>
        <p:txBody>
          <a:bodyPr/>
          <a:lstStyle/>
          <a:p>
            <a:r>
              <a:rPr lang="en-US" dirty="0"/>
              <a:t>Cloud services make this easier… and harder</a:t>
            </a:r>
          </a:p>
        </p:txBody>
      </p:sp>
      <p:sp>
        <p:nvSpPr>
          <p:cNvPr id="5" name="Content Placeholder 4">
            <a:extLst>
              <a:ext uri="{FF2B5EF4-FFF2-40B4-BE49-F238E27FC236}">
                <a16:creationId xmlns:a16="http://schemas.microsoft.com/office/drawing/2014/main" id="{34BE68FA-7191-D696-075B-AD6BF7EF5F54}"/>
              </a:ext>
            </a:extLst>
          </p:cNvPr>
          <p:cNvSpPr>
            <a:spLocks noGrp="1"/>
          </p:cNvSpPr>
          <p:nvPr>
            <p:ph idx="1"/>
          </p:nvPr>
        </p:nvSpPr>
        <p:spPr>
          <a:xfrm>
            <a:off x="838200" y="1500160"/>
            <a:ext cx="4375068" cy="4351338"/>
          </a:xfrm>
        </p:spPr>
        <p:txBody>
          <a:bodyPr/>
          <a:lstStyle/>
          <a:p>
            <a:r>
              <a:rPr lang="en-US" dirty="0"/>
              <a:t>Many companies offer PaaS/SaaS hosted versions of their OS offerings to pay for continued development.</a:t>
            </a:r>
          </a:p>
          <a:p>
            <a:r>
              <a:rPr lang="en-US" dirty="0"/>
              <a:t>But AWS can easily undersell those people… but long-term is reliant on them!</a:t>
            </a:r>
          </a:p>
        </p:txBody>
      </p:sp>
      <p:sp>
        <p:nvSpPr>
          <p:cNvPr id="4" name="Slide Number Placeholder 3">
            <a:extLst>
              <a:ext uri="{FF2B5EF4-FFF2-40B4-BE49-F238E27FC236}">
                <a16:creationId xmlns:a16="http://schemas.microsoft.com/office/drawing/2014/main" id="{B2D11369-2582-1820-2057-92F13CCD3D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909ED08-1DEB-E7FC-B0AD-2E5A4EF7F22B}"/>
              </a:ext>
            </a:extLst>
          </p:cNvPr>
          <p:cNvSpPr txBox="1"/>
          <p:nvPr/>
        </p:nvSpPr>
        <p:spPr>
          <a:xfrm>
            <a:off x="9951522" y="5415148"/>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95CB8A35-508B-5C14-F3D3-BFE3A23C9C5E}"/>
              </a:ext>
            </a:extLst>
          </p:cNvPr>
          <p:cNvPicPr>
            <a:picLocks noChangeAspect="1"/>
          </p:cNvPicPr>
          <p:nvPr/>
        </p:nvPicPr>
        <p:blipFill>
          <a:blip r:embed="rId2"/>
          <a:stretch>
            <a:fillRect/>
          </a:stretch>
        </p:blipFill>
        <p:spPr>
          <a:xfrm>
            <a:off x="5424277" y="1592011"/>
            <a:ext cx="6372646" cy="4946901"/>
          </a:xfrm>
          <a:prstGeom prst="rect">
            <a:avLst/>
          </a:prstGeom>
        </p:spPr>
      </p:pic>
    </p:spTree>
    <p:extLst>
      <p:ext uri="{BB962C8B-B14F-4D97-AF65-F5344CB8AC3E}">
        <p14:creationId xmlns:p14="http://schemas.microsoft.com/office/powerpoint/2010/main" val="139333925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885</Words>
  <Application>Microsoft Macintosh PowerPoint</Application>
  <PresentationFormat>Widescreen</PresentationFormat>
  <Paragraphs>78</Paragraphs>
  <Slides>15</Slides>
  <Notes>7</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Arial</vt:lpstr>
      <vt:lpstr>Calibri</vt:lpstr>
      <vt:lpstr>Helvetica Neue</vt:lpstr>
      <vt:lpstr>Verdana</vt:lpstr>
      <vt:lpstr>Wingdings</vt:lpstr>
      <vt:lpstr>1_Office Theme</vt:lpstr>
      <vt:lpstr>CS 4530: Fundamentals of Software Engineering Module 6, Lesson 4 Organizing Humans to Build Software</vt:lpstr>
      <vt:lpstr>Top-Down and Bottom-Up Organization</vt:lpstr>
      <vt:lpstr>Top-Down and Bottom-Up Organization</vt:lpstr>
      <vt:lpstr>Successful OSS have strong communities</vt:lpstr>
      <vt:lpstr>Other philosophies are expressed in some licenses</vt:lpstr>
      <vt:lpstr>OSS and JSLint  ESLint</vt:lpstr>
      <vt:lpstr>Open Source Software Creates Value</vt:lpstr>
      <vt:lpstr>“Open Source as a Utility” is a common model</vt:lpstr>
      <vt:lpstr>Cloud services make this easier… and harder</vt:lpstr>
      <vt:lpstr>Monetize OSS by offering title insurance</vt:lpstr>
      <vt:lpstr>Monetize OSS with “open core, closed plugins”</vt:lpstr>
      <vt:lpstr>Find a “Benevolent” Sponsor</vt:lpstr>
      <vt:lpstr>Find Lots of Benevolent Sponsors</vt:lpstr>
      <vt:lpstr>Open-source development for hire</vt:lpstr>
      <vt:lpstr>How do we pay people to build other kinds of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1</cp:revision>
  <dcterms:created xsi:type="dcterms:W3CDTF">2025-06-13T12:55:49Z</dcterms:created>
  <dcterms:modified xsi:type="dcterms:W3CDTF">2025-06-13T12:56:13Z</dcterms:modified>
</cp:coreProperties>
</file>